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Nunito"/>
      <p:regular r:id="rId49"/>
      <p:bold r:id="rId50"/>
      <p:italic r:id="rId51"/>
      <p:boldItalic r:id="rId52"/>
    </p:embeddedFont>
    <p:embeddedFont>
      <p:font typeface="Maven Pro"/>
      <p:regular r:id="rId53"/>
      <p:bold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Nuni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Nunito-italic.fntdata"/><Relationship Id="rId50" Type="http://schemas.openxmlformats.org/officeDocument/2006/relationships/font" Target="fonts/Nunito-bold.fntdata"/><Relationship Id="rId53" Type="http://schemas.openxmlformats.org/officeDocument/2006/relationships/font" Target="fonts/MavenPro-regular.fntdata"/><Relationship Id="rId52"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MavenPro-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19b42c1998e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19b42c1998e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9b42c1998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9b42c1998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9b42c1998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9b42c1998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9b42c1998e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9b42c1998e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9b42c1998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9b42c1998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Would need a website to run people background before being hired, what are the  best ones and cost etc?</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9ea9ecd80b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9ea9ecd80b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9ea9ecd80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9ea9ecd80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9ea9ecd8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19ea9ecd8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9ea9ecd80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9ea9ecd80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9ea9ecd80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9ea9ecd80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9b42c199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9b42c199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19ea9ecd80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0" name="Google Shape;390;g19ea9ecd80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9ea9ecd80b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9ea9ecd80b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9ea9ecd80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19ea9ecd80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9ea9ecd80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9ea9ecd80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19ea9ecd80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19ea9ecd80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9b42c1998e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9b42c1998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19b42c1998e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9b42c1998e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9b42c1998e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19b42c1998e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9b42c1998e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9b42c1998e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19b42c1998e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19b42c1998e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9ea9ecd80b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9ea9ecd80b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9ea9ecd80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9ea9ecd80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19b42c1998e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19b42c1998e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9b42c1998e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9b42c1998e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1a1e64910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1a1e64910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9b42c1998e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19b42c1998e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9b42c1998e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9b42c1998e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9b42c1998e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19b42c1998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9b42c1998e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19b42c1998e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payment google pay and apple pay, does this allow that?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9b42c1998e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9b42c1998e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Does this have a auto link for when we file taxes it is done automatically?</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9b42c1998e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9b42c1998e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9b42c1998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19b42c1998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a1e649109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a1e649109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a1e649109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a1e649109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19b42c1998e_0_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19b42c1998e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9b42c1998e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9b42c1998e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9b42c1998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9b42c1998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9ea9ecd80b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9ea9ecd80b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9b42c1998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9b42c1998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9b42c1998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9b42c1998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time frame of getting a </a:t>
            </a:r>
            <a:r>
              <a:rPr lang="en"/>
              <a:t>inspection? Cost etc?</a:t>
            </a:r>
            <a:endParaRPr/>
          </a:p>
          <a:p>
            <a:pPr indent="0" lvl="0" marL="0" rtl="0" algn="l">
              <a:spcBef>
                <a:spcPts val="0"/>
              </a:spcBef>
              <a:spcAft>
                <a:spcPts val="0"/>
              </a:spcAft>
              <a:buNone/>
            </a:pPr>
            <a:r>
              <a:rPr lang="en"/>
              <a:t>What type of licenses do the associates need to work in the business?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9b42c1998e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9b42c1998e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dss.virginia.gov/files/division/licensing/adcc/intro_page/new_applicants/forms/032-05-0341-04-eng.pdf" TargetMode="External"/><Relationship Id="rId4" Type="http://schemas.openxmlformats.org/officeDocument/2006/relationships/hyperlink" Target="https://www.dss.virginia.gov/files/division/licensing/cdc/intro_page/new_applicants/forms/032-05-0159-09-eng.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dss.virginia.gov/files/division/licensing/cdc/intro_page/new_applicants/forms/032-05-0431-12-eng.pdf" TargetMode="External"/><Relationship Id="rId4" Type="http://schemas.openxmlformats.org/officeDocument/2006/relationships/hyperlink" Target="https://www.dss.virginia.gov/files/division/licensing/fdh/intro_page/new_applicants/forms/032-05-0420-00-eng.pdf" TargetMode="External"/><Relationship Id="rId5" Type="http://schemas.openxmlformats.org/officeDocument/2006/relationships/hyperlink" Target="https://law.lis.virginia.gov/admincode/title8/agency20/chapter780/section190/" TargetMode="External"/><Relationship Id="rId6" Type="http://schemas.openxmlformats.org/officeDocument/2006/relationships/hyperlink" Target="https://www.dss.virginia.gov/files/division/licensing/cdc/intro_page/new_applicants/forms/032-05-0261-02-eng.doc" TargetMode="External"/><Relationship Id="rId7" Type="http://schemas.openxmlformats.org/officeDocument/2006/relationships/hyperlink" Target="https://www.dss.virginia.gov/files/division/licensing/fdh/intro_page/new_applicants/forms/032-05-0982-03-eng.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www.nj.gov/dcf/providers/licensing/CCL.Child.Care.and.Children.with.Special.Needs.pdf" TargetMode="External"/><Relationship Id="rId4" Type="http://schemas.openxmlformats.org/officeDocument/2006/relationships/hyperlink" Target="https://docs.google.com/spreadsheets/d/1tfiZl3AvOehiHvY-0N3jWbeQlCaVrk_ie6WSyocLxGg/edit?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7.jpg"/><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jp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youtube.com/@procaresoftwar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youtube.com/@procaresoftware" TargetMode="Externa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ww.youtube.com/@procaresoftware" TargetMode="Externa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dss.virginia.gov/files/division/licensing/cdc/intro_page/new_applicants/becoming_licensed/welcome_to_cdc_licensing_letter.pdf" TargetMode="External"/><Relationship Id="rId4" Type="http://schemas.openxmlformats.org/officeDocument/2006/relationships/hyperlink" Target="https://www.dss.virginia.gov/files/division/licensing/fdh/intro_page/code_regulations/regulations/final_gp_reg.pdf" TargetMode="External"/><Relationship Id="rId5" Type="http://schemas.openxmlformats.org/officeDocument/2006/relationships/hyperlink" Target="https://www.dss.virginia.gov/files/division/licensing/cdc/intro_page/new_applicants/becoming_licensed/pre_application_training_for_cdc.pdf" TargetMode="External"/><Relationship Id="rId6" Type="http://schemas.openxmlformats.org/officeDocument/2006/relationships/hyperlink" Target="https://www.dss.virginia.gov/files/division/licensing/contacts/licensing_offices.pdf" TargetMode="External"/><Relationship Id="rId7" Type="http://schemas.openxmlformats.org/officeDocument/2006/relationships/hyperlink" Target="https://www.dss.virginia.gov/files/division/licensing/contacts/licensing_offices.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Daycare Center</a:t>
            </a:r>
            <a:br>
              <a:rPr lang="en"/>
            </a:br>
            <a:r>
              <a:rPr lang="en"/>
              <a:t>Business Plan</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 4. Licensing Inspector Visit</a:t>
            </a:r>
            <a:endParaRPr/>
          </a:p>
        </p:txBody>
      </p:sp>
      <p:sp>
        <p:nvSpPr>
          <p:cNvPr id="332" name="Google Shape;332;p2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A </a:t>
            </a:r>
            <a:r>
              <a:rPr lang="en"/>
              <a:t>licensing inspector will be assigned to your child care program. The inspector will review your application and visit your center to determine whether you are in compliance with the standards that apply to you.</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Char char="●"/>
            </a:pPr>
            <a:r>
              <a:rPr lang="en"/>
              <a:t>Major violations will require correction before licensing can proceed, but you may be allowed to continue with minor violations as long as you demonstrate your plan to correct them as soon as possible.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3"/>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5. </a:t>
            </a:r>
            <a:r>
              <a:rPr lang="en"/>
              <a:t>Receive Your Virginia Child Care License</a:t>
            </a:r>
            <a:endParaRPr/>
          </a:p>
        </p:txBody>
      </p:sp>
      <p:sp>
        <p:nvSpPr>
          <p:cNvPr id="338" name="Google Shape;338;p2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Y</a:t>
            </a:r>
            <a:r>
              <a:rPr lang="en"/>
              <a:t>ou will be issued a conditional license to operate a child care business for up to six months. </a:t>
            </a:r>
            <a:endParaRPr/>
          </a:p>
          <a:p>
            <a:pPr indent="0" lvl="0" marL="0" rtl="0" algn="l">
              <a:spcBef>
                <a:spcPts val="1200"/>
              </a:spcBef>
              <a:spcAft>
                <a:spcPts val="0"/>
              </a:spcAft>
              <a:buNone/>
            </a:pPr>
            <a:r>
              <a:t/>
            </a:r>
            <a:endParaRPr/>
          </a:p>
          <a:p>
            <a:pPr indent="-311150" lvl="0" marL="457200" rtl="0" algn="l">
              <a:spcBef>
                <a:spcPts val="1200"/>
              </a:spcBef>
              <a:spcAft>
                <a:spcPts val="0"/>
              </a:spcAft>
              <a:buSzPts val="1300"/>
              <a:buChar char="●"/>
            </a:pPr>
            <a:r>
              <a:rPr lang="en"/>
              <a:t>Y</a:t>
            </a:r>
            <a:r>
              <a:rPr lang="en"/>
              <a:t>ou will be subject to further, unannounced inspections. When the conditional period is over, you will receive your regular child care license, which you will need to periodically renew.</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Additional Requirements for Child Day Center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44" name="Google Shape;344;p2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92500" lnSpcReduction="10000"/>
          </a:bodyPr>
          <a:lstStyle/>
          <a:p>
            <a:pPr indent="-304958" lvl="0" marL="457200" rtl="0" algn="l">
              <a:spcBef>
                <a:spcPts val="0"/>
              </a:spcBef>
              <a:spcAft>
                <a:spcPts val="0"/>
              </a:spcAft>
              <a:buSzPct val="100000"/>
              <a:buAutoNum type="arabicPeriod"/>
            </a:pPr>
            <a:r>
              <a:rPr lang="en"/>
              <a:t>A credit reference for the business agency</a:t>
            </a:r>
            <a:endParaRPr/>
          </a:p>
          <a:p>
            <a:pPr indent="-304958" lvl="0" marL="457200" rtl="0" algn="l">
              <a:spcBef>
                <a:spcPts val="0"/>
              </a:spcBef>
              <a:spcAft>
                <a:spcPts val="0"/>
              </a:spcAft>
              <a:buSzPct val="100000"/>
              <a:buAutoNum type="arabicPeriod"/>
            </a:pPr>
            <a:r>
              <a:rPr lang="en"/>
              <a:t>Three reference letters for each person listed on the relevant business information page</a:t>
            </a:r>
            <a:endParaRPr/>
          </a:p>
          <a:p>
            <a:pPr indent="-304958" lvl="0" marL="457200" rtl="0" algn="l">
              <a:spcBef>
                <a:spcPts val="0"/>
              </a:spcBef>
              <a:spcAft>
                <a:spcPts val="0"/>
              </a:spcAft>
              <a:buSzPct val="100000"/>
              <a:buAutoNum type="arabicPeriod"/>
            </a:pPr>
            <a:r>
              <a:rPr lang="en"/>
              <a:t>Documentation of liability insurance</a:t>
            </a:r>
            <a:endParaRPr/>
          </a:p>
          <a:p>
            <a:pPr indent="-304958" lvl="0" marL="457200" rtl="0" algn="l">
              <a:spcBef>
                <a:spcPts val="0"/>
              </a:spcBef>
              <a:spcAft>
                <a:spcPts val="0"/>
              </a:spcAft>
              <a:buSzPct val="100000"/>
              <a:buAutoNum type="arabicPeriod"/>
            </a:pPr>
            <a:r>
              <a:rPr lang="en"/>
              <a:t>Floor plans and site plan for the facility</a:t>
            </a:r>
            <a:endParaRPr/>
          </a:p>
          <a:p>
            <a:pPr indent="-304958" lvl="0" marL="457200" rtl="0" algn="l">
              <a:spcBef>
                <a:spcPts val="0"/>
              </a:spcBef>
              <a:spcAft>
                <a:spcPts val="0"/>
              </a:spcAft>
              <a:buSzPct val="100000"/>
              <a:buAutoNum type="arabicPeriod"/>
            </a:pPr>
            <a:r>
              <a:rPr lang="en"/>
              <a:t>A copy of the building’s Certificate of Use and Occupancy</a:t>
            </a:r>
            <a:endParaRPr/>
          </a:p>
          <a:p>
            <a:pPr indent="-304958" lvl="0" marL="457200" rtl="0" algn="l">
              <a:spcBef>
                <a:spcPts val="0"/>
              </a:spcBef>
              <a:spcAft>
                <a:spcPts val="0"/>
              </a:spcAft>
              <a:buSzPct val="100000"/>
              <a:buAutoNum type="arabicPeriod"/>
            </a:pPr>
            <a:r>
              <a:rPr lang="en"/>
              <a:t>A fire inspection report and </a:t>
            </a:r>
            <a:r>
              <a:rPr lang="en" u="sng">
                <a:solidFill>
                  <a:schemeClr val="hlink"/>
                </a:solidFill>
                <a:hlinkClick r:id="rId3"/>
              </a:rPr>
              <a:t>Request for Building Evaluation or Inspection form</a:t>
            </a:r>
            <a:endParaRPr/>
          </a:p>
          <a:p>
            <a:pPr indent="-304958" lvl="0" marL="457200" rtl="0" algn="l">
              <a:spcBef>
                <a:spcPts val="0"/>
              </a:spcBef>
              <a:spcAft>
                <a:spcPts val="0"/>
              </a:spcAft>
              <a:buSzPct val="100000"/>
              <a:buAutoNum type="arabicPeriod"/>
            </a:pPr>
            <a:r>
              <a:rPr lang="en"/>
              <a:t>The </a:t>
            </a:r>
            <a:r>
              <a:rPr lang="en" u="sng">
                <a:solidFill>
                  <a:schemeClr val="hlink"/>
                </a:solidFill>
                <a:hlinkClick r:id="rId4"/>
              </a:rPr>
              <a:t>Sanitation Inspection Report</a:t>
            </a:r>
            <a:r>
              <a:rPr lang="en"/>
              <a:t> from the health department</a:t>
            </a:r>
            <a:endParaRPr/>
          </a:p>
          <a:p>
            <a:pPr indent="-304958" lvl="0" marL="457200" rtl="0" algn="l">
              <a:spcBef>
                <a:spcPts val="0"/>
              </a:spcBef>
              <a:spcAft>
                <a:spcPts val="0"/>
              </a:spcAft>
              <a:buSzPct val="100000"/>
              <a:buAutoNum type="arabicPeriod"/>
            </a:pPr>
            <a:r>
              <a:rPr lang="en"/>
              <a:t>If the building was constructed prior to 1978, an asbestos inspection</a:t>
            </a:r>
            <a:endParaRPr/>
          </a:p>
          <a:p>
            <a:pPr indent="-304958" lvl="0" marL="457200" rtl="0" algn="l">
              <a:spcBef>
                <a:spcPts val="0"/>
              </a:spcBef>
              <a:spcAft>
                <a:spcPts val="0"/>
              </a:spcAft>
              <a:buSzPct val="100000"/>
              <a:buAutoNum type="arabicPeriod"/>
            </a:pPr>
            <a:r>
              <a:rPr lang="en"/>
              <a:t>A Statement of Sponsorship and Organization outlining the structure of your business </a:t>
            </a:r>
            <a:endParaRPr/>
          </a:p>
          <a:p>
            <a:pPr indent="-304958" lvl="0" marL="457200" rtl="0" algn="l">
              <a:spcBef>
                <a:spcPts val="0"/>
              </a:spcBef>
              <a:spcAft>
                <a:spcPts val="0"/>
              </a:spcAft>
              <a:buSzPct val="100000"/>
              <a:buAutoNum type="arabicPeriod"/>
            </a:pPr>
            <a:r>
              <a:rPr lang="en"/>
              <a:t>Sample menu for one month</a:t>
            </a:r>
            <a:endParaRPr/>
          </a:p>
          <a:p>
            <a:pPr indent="-304958" lvl="0" marL="457200" rtl="0" algn="l">
              <a:spcBef>
                <a:spcPts val="0"/>
              </a:spcBef>
              <a:spcAft>
                <a:spcPts val="0"/>
              </a:spcAft>
              <a:buSzPct val="100000"/>
              <a:buAutoNum type="arabicPeriod"/>
            </a:pPr>
            <a:r>
              <a:rPr lang="en"/>
              <a:t>List of play equipment</a:t>
            </a:r>
            <a:endParaRPr/>
          </a:p>
          <a:p>
            <a:pPr indent="-304958" lvl="0" marL="457200" rtl="0" algn="l">
              <a:spcBef>
                <a:spcPts val="0"/>
              </a:spcBef>
              <a:spcAft>
                <a:spcPts val="0"/>
              </a:spcAft>
              <a:buSzPct val="100000"/>
              <a:buAutoNum type="arabicPeriod"/>
            </a:pPr>
            <a:r>
              <a:rPr lang="en"/>
              <a:t>Daily activity schedule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Provider/Child Ratio</a:t>
            </a:r>
            <a:endParaRPr/>
          </a:p>
        </p:txBody>
      </p:sp>
      <p:sp>
        <p:nvSpPr>
          <p:cNvPr id="350" name="Google Shape;350;p2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51" name="Google Shape;351;p25"/>
          <p:cNvPicPr preferRelativeResize="0"/>
          <p:nvPr/>
        </p:nvPicPr>
        <p:blipFill rotWithShape="1">
          <a:blip r:embed="rId3">
            <a:alphaModFix/>
          </a:blip>
          <a:srcRect b="0" l="0" r="21247" t="19484"/>
          <a:stretch/>
        </p:blipFill>
        <p:spPr>
          <a:xfrm>
            <a:off x="971550" y="1543025"/>
            <a:ext cx="7200899" cy="2121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Virginia Child Care Licensing Package</a:t>
            </a:r>
            <a:endParaRPr/>
          </a:p>
          <a:p>
            <a:pPr indent="0" lvl="0" marL="0" rtl="0" algn="l">
              <a:spcBef>
                <a:spcPts val="0"/>
              </a:spcBef>
              <a:spcAft>
                <a:spcPts val="0"/>
              </a:spcAft>
              <a:buNone/>
            </a:pPr>
            <a:r>
              <a:t/>
            </a:r>
            <a:endParaRPr/>
          </a:p>
        </p:txBody>
      </p:sp>
      <p:sp>
        <p:nvSpPr>
          <p:cNvPr id="357" name="Google Shape;357;p2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u="sng">
                <a:solidFill>
                  <a:schemeClr val="hlink"/>
                </a:solidFill>
                <a:hlinkClick r:id="rId3"/>
              </a:rPr>
              <a:t>Child Day Center form</a:t>
            </a:r>
            <a:endParaRPr/>
          </a:p>
          <a:p>
            <a:pPr indent="-311150" lvl="0" marL="457200" rtl="0" algn="l">
              <a:spcBef>
                <a:spcPts val="0"/>
              </a:spcBef>
              <a:spcAft>
                <a:spcPts val="0"/>
              </a:spcAft>
              <a:buSzPts val="1300"/>
              <a:buAutoNum type="arabicPeriod"/>
            </a:pPr>
            <a:r>
              <a:rPr lang="en"/>
              <a:t>Background checks for yourself, all business partners, all caregivers</a:t>
            </a:r>
            <a:endParaRPr/>
          </a:p>
          <a:p>
            <a:pPr indent="-311150" lvl="0" marL="457200" rtl="0" algn="l">
              <a:spcBef>
                <a:spcPts val="0"/>
              </a:spcBef>
              <a:spcAft>
                <a:spcPts val="0"/>
              </a:spcAft>
              <a:buSzPts val="1300"/>
              <a:buAutoNum type="arabicPeriod"/>
            </a:pPr>
            <a:r>
              <a:rPr lang="en"/>
              <a:t>A </a:t>
            </a:r>
            <a:r>
              <a:rPr lang="en" u="sng">
                <a:solidFill>
                  <a:schemeClr val="hlink"/>
                </a:solidFill>
                <a:hlinkClick r:id="rId4"/>
              </a:rPr>
              <a:t>tuberculosis screening report</a:t>
            </a:r>
            <a:r>
              <a:rPr lang="en"/>
              <a:t> for yourself, all care providers</a:t>
            </a:r>
            <a:endParaRPr/>
          </a:p>
          <a:p>
            <a:pPr indent="-311150" lvl="0" marL="457200" rtl="0" algn="l">
              <a:spcBef>
                <a:spcPts val="0"/>
              </a:spcBef>
              <a:spcAft>
                <a:spcPts val="0"/>
              </a:spcAft>
              <a:buSzPts val="1300"/>
              <a:buAutoNum type="arabicPeriod"/>
            </a:pPr>
            <a:r>
              <a:rPr lang="en"/>
              <a:t>Copies of any written information, policies, procedures, brochures and forms used at your center</a:t>
            </a:r>
            <a:endParaRPr/>
          </a:p>
          <a:p>
            <a:pPr indent="-311150" lvl="0" marL="457200" rtl="0" algn="l">
              <a:spcBef>
                <a:spcPts val="0"/>
              </a:spcBef>
              <a:spcAft>
                <a:spcPts val="0"/>
              </a:spcAft>
              <a:buSzPts val="1300"/>
              <a:buAutoNum type="arabicPeriod"/>
            </a:pPr>
            <a:r>
              <a:rPr lang="en"/>
              <a:t>Documentation of the qualifications of the </a:t>
            </a:r>
            <a:r>
              <a:rPr lang="en" u="sng">
                <a:solidFill>
                  <a:schemeClr val="hlink"/>
                </a:solidFill>
                <a:hlinkClick r:id="rId5"/>
              </a:rPr>
              <a:t>program director</a:t>
            </a:r>
            <a:endParaRPr/>
          </a:p>
          <a:p>
            <a:pPr indent="-311150" lvl="0" marL="457200" rtl="0" algn="l">
              <a:spcBef>
                <a:spcPts val="0"/>
              </a:spcBef>
              <a:spcAft>
                <a:spcPts val="0"/>
              </a:spcAft>
              <a:buSzPts val="1300"/>
              <a:buAutoNum type="arabicPeriod"/>
            </a:pPr>
            <a:r>
              <a:rPr lang="en"/>
              <a:t>An </a:t>
            </a:r>
            <a:r>
              <a:rPr lang="en" u="sng">
                <a:solidFill>
                  <a:schemeClr val="hlink"/>
                </a:solidFill>
                <a:hlinkClick r:id="rId6"/>
              </a:rPr>
              <a:t>annual operating budget</a:t>
            </a:r>
            <a:endParaRPr/>
          </a:p>
          <a:p>
            <a:pPr indent="-311150" lvl="0" marL="457200" rtl="0" algn="l">
              <a:spcBef>
                <a:spcPts val="0"/>
              </a:spcBef>
              <a:spcAft>
                <a:spcPts val="0"/>
              </a:spcAft>
              <a:buSzPts val="1300"/>
              <a:buAutoNum type="arabicPeriod"/>
            </a:pPr>
            <a:r>
              <a:rPr lang="en" u="sng">
                <a:solidFill>
                  <a:schemeClr val="hlink"/>
                </a:solidFill>
                <a:hlinkClick r:id="rId7"/>
              </a:rPr>
              <a:t>Contact with Local Zoning Administrator </a:t>
            </a:r>
            <a:r>
              <a:rPr lang="en"/>
              <a:t>(proof that the establishment is appropriately zoned to run a child care facility)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7"/>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800">
                <a:solidFill>
                  <a:srgbClr val="FFFFFF"/>
                </a:solidFill>
              </a:rPr>
              <a:t>Application Fee </a:t>
            </a:r>
            <a:br>
              <a:rPr lang="en" sz="2800">
                <a:solidFill>
                  <a:srgbClr val="FFFFFF"/>
                </a:solidFill>
              </a:rPr>
            </a:br>
            <a:r>
              <a:rPr lang="en" sz="2800">
                <a:solidFill>
                  <a:srgbClr val="FFFFFF"/>
                </a:solidFill>
              </a:rPr>
              <a:t>&amp; Staff Qualification</a:t>
            </a:r>
            <a:endParaRPr>
              <a:solidFill>
                <a:srgbClr val="FFFFFF"/>
              </a:solidFill>
            </a:endParaRPr>
          </a:p>
        </p:txBody>
      </p:sp>
      <p:sp>
        <p:nvSpPr>
          <p:cNvPr id="363" name="Google Shape;363;p27"/>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2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Child Day Center Application Fee</a:t>
            </a:r>
            <a:endParaRPr/>
          </a:p>
        </p:txBody>
      </p:sp>
      <p:sp>
        <p:nvSpPr>
          <p:cNvPr id="369" name="Google Shape;369;p2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CHILD DAY CENTERS: </a:t>
            </a:r>
            <a:endParaRPr/>
          </a:p>
          <a:p>
            <a:pPr indent="0" lvl="0" marL="0" rtl="0" algn="l">
              <a:spcBef>
                <a:spcPts val="1200"/>
              </a:spcBef>
              <a:spcAft>
                <a:spcPts val="0"/>
              </a:spcAft>
              <a:buNone/>
            </a:pPr>
            <a:r>
              <a:rPr lang="en"/>
              <a:t>CAPACITY</a:t>
            </a:r>
            <a:endParaRPr/>
          </a:p>
          <a:p>
            <a:pPr indent="0" lvl="0" marL="0" rtl="0" algn="l">
              <a:spcBef>
                <a:spcPts val="1200"/>
              </a:spcBef>
              <a:spcAft>
                <a:spcPts val="1200"/>
              </a:spcAft>
              <a:buNone/>
            </a:pPr>
            <a:r>
              <a:rPr lang="en"/>
              <a:t>1-12 = $14 </a:t>
            </a:r>
            <a:br>
              <a:rPr lang="en"/>
            </a:br>
            <a:r>
              <a:rPr lang="en"/>
              <a:t>13-25 = $35 </a:t>
            </a:r>
            <a:br>
              <a:rPr lang="en"/>
            </a:br>
            <a:r>
              <a:rPr lang="en"/>
              <a:t>26-50 = $70</a:t>
            </a:r>
            <a:br>
              <a:rPr lang="en"/>
            </a:br>
            <a:r>
              <a:rPr lang="en"/>
              <a:t>51-75 = $105</a:t>
            </a:r>
            <a:br>
              <a:rPr lang="en"/>
            </a:br>
            <a:r>
              <a:rPr lang="en"/>
              <a:t>76-200 = $140</a:t>
            </a:r>
            <a:br>
              <a:rPr lang="en"/>
            </a:br>
            <a:r>
              <a:rPr lang="en"/>
              <a:t>201 and up = $200 </a:t>
            </a:r>
            <a:br>
              <a:rPr lang="en"/>
            </a:br>
            <a:br>
              <a:rPr lang="en"/>
            </a:br>
            <a:r>
              <a:rPr lang="en"/>
              <a:t>Personal check, money order, or certified check must be made payable to “Treasurer of Virginia.” Fees are non-refundable. There will be a service charge of $50.00 for any check that must be returned due to insufficient funds.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Program director qualifications. </a:t>
            </a:r>
            <a:endParaRPr/>
          </a:p>
        </p:txBody>
      </p:sp>
      <p:sp>
        <p:nvSpPr>
          <p:cNvPr id="375" name="Google Shape;375;p2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lang="en"/>
              <a:t>Program directors shall be at least 21 years of age and shall meet one of the following: </a:t>
            </a:r>
            <a:endParaRPr/>
          </a:p>
          <a:p>
            <a:pPr indent="0" lvl="0" marL="0" rtl="0" algn="l">
              <a:spcBef>
                <a:spcPts val="1200"/>
              </a:spcBef>
              <a:spcAft>
                <a:spcPts val="0"/>
              </a:spcAft>
              <a:buNone/>
            </a:pPr>
            <a:r>
              <a:rPr lang="en"/>
              <a:t>1. A graduate degree in a child-related field such as, but not limited to, elementary education, nursing, or recreation from a college or university and six months of programmatic experience; </a:t>
            </a:r>
            <a:endParaRPr/>
          </a:p>
          <a:p>
            <a:pPr indent="0" lvl="0" marL="0" rtl="0" algn="l">
              <a:spcBef>
                <a:spcPts val="1200"/>
              </a:spcBef>
              <a:spcAft>
                <a:spcPts val="0"/>
              </a:spcAft>
              <a:buNone/>
            </a:pPr>
            <a:r>
              <a:rPr lang="en"/>
              <a:t>2. An endorsement or bachelor's degree in a child-related field such as, but not limited to, elementary education, nursing, or recreation from a college or university and one year of programmatic experience; </a:t>
            </a:r>
            <a:endParaRPr/>
          </a:p>
          <a:p>
            <a:pPr indent="0" lvl="0" marL="0" rtl="0" algn="l">
              <a:spcBef>
                <a:spcPts val="1200"/>
              </a:spcBef>
              <a:spcAft>
                <a:spcPts val="0"/>
              </a:spcAft>
              <a:buNone/>
            </a:pPr>
            <a:r>
              <a:rPr lang="en"/>
              <a:t>3. Forty-eight semester hours or 72 quarter hours of college credit from a college or university of which 12 semester hours or 18 quarter hours are in child-related subjects and one year of programmatic experience; </a:t>
            </a:r>
            <a:endParaRPr/>
          </a:p>
          <a:p>
            <a:pPr indent="0" lvl="0" marL="0" rtl="0" algn="l">
              <a:spcBef>
                <a:spcPts val="1200"/>
              </a:spcBef>
              <a:spcAft>
                <a:spcPts val="0"/>
              </a:spcAft>
              <a:buNone/>
            </a:pPr>
            <a:r>
              <a:rPr lang="en"/>
              <a:t>4. Two years of programmatic experience with one year in a staff supervisory capacity and at least one of the following education backgrounds identified. </a:t>
            </a:r>
            <a:endParaRPr/>
          </a:p>
          <a:p>
            <a:pPr indent="0" lvl="0" marL="0" rtl="0" algn="l">
              <a:spcBef>
                <a:spcPts val="1200"/>
              </a:spcBef>
              <a:spcAft>
                <a:spcPts val="1200"/>
              </a:spcAft>
              <a:buNone/>
            </a:pPr>
            <a:r>
              <a:rPr lang="en"/>
              <a:t>5. Three years of programmatic experience including one year in a staff supervisory capacity and fulfilled a high school program completion or the equivalent.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30"/>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 director qualifications. </a:t>
            </a:r>
            <a:endParaRPr/>
          </a:p>
          <a:p>
            <a:pPr indent="0" lvl="0" marL="0" rtl="0" algn="l">
              <a:spcBef>
                <a:spcPts val="0"/>
              </a:spcBef>
              <a:spcAft>
                <a:spcPts val="0"/>
              </a:spcAft>
              <a:buNone/>
            </a:pPr>
            <a:r>
              <a:t/>
            </a:r>
            <a:endParaRPr/>
          </a:p>
        </p:txBody>
      </p:sp>
      <p:sp>
        <p:nvSpPr>
          <p:cNvPr id="381" name="Google Shape;381;p3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Program directors without management experience shall have one college course in a business-related field, 10 clock hours of management training, or one child care management course that satisfactorily covers the management functions of: </a:t>
            </a:r>
            <a:endParaRPr/>
          </a:p>
          <a:p>
            <a:pPr indent="0" lvl="0" marL="0" rtl="0" algn="l">
              <a:spcBef>
                <a:spcPts val="1200"/>
              </a:spcBef>
              <a:spcAft>
                <a:spcPts val="0"/>
              </a:spcAft>
              <a:buNone/>
            </a:pPr>
            <a:r>
              <a:rPr lang="en"/>
              <a:t>1. Planning; </a:t>
            </a:r>
            <a:endParaRPr/>
          </a:p>
          <a:p>
            <a:pPr indent="0" lvl="0" marL="0" rtl="0" algn="l">
              <a:spcBef>
                <a:spcPts val="1200"/>
              </a:spcBef>
              <a:spcAft>
                <a:spcPts val="0"/>
              </a:spcAft>
              <a:buNone/>
            </a:pPr>
            <a:r>
              <a:rPr lang="en"/>
              <a:t>2. Budgeting; </a:t>
            </a:r>
            <a:endParaRPr/>
          </a:p>
          <a:p>
            <a:pPr indent="0" lvl="0" marL="0" rtl="0" algn="l">
              <a:spcBef>
                <a:spcPts val="1200"/>
              </a:spcBef>
              <a:spcAft>
                <a:spcPts val="0"/>
              </a:spcAft>
              <a:buNone/>
            </a:pPr>
            <a:r>
              <a:rPr lang="en"/>
              <a:t>3. Staffing; and </a:t>
            </a:r>
            <a:endParaRPr/>
          </a:p>
          <a:p>
            <a:pPr indent="0" lvl="0" marL="0" rtl="0" algn="l">
              <a:spcBef>
                <a:spcPts val="1200"/>
              </a:spcBef>
              <a:spcAft>
                <a:spcPts val="1200"/>
              </a:spcAft>
              <a:buNone/>
            </a:pPr>
            <a:r>
              <a:rPr lang="en"/>
              <a:t>4. Monitoring.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3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Program director qualifications. </a:t>
            </a:r>
            <a:endParaRPr/>
          </a:p>
          <a:p>
            <a:pPr indent="0" lvl="0" marL="0" rtl="0" algn="l">
              <a:spcBef>
                <a:spcPts val="0"/>
              </a:spcBef>
              <a:spcAft>
                <a:spcPts val="0"/>
              </a:spcAft>
              <a:buNone/>
            </a:pPr>
            <a:r>
              <a:t/>
            </a:r>
            <a:endParaRPr/>
          </a:p>
        </p:txBody>
      </p:sp>
      <p:sp>
        <p:nvSpPr>
          <p:cNvPr id="387" name="Google Shape;387;p3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 program directors of therapeutic child day programs and special needs child day programs, education and programmatic experience shall be in the group care of children with special needs.</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n"/>
              <a:t>Notwithstanding subsection A of this section, a person between 19 and 21 years of age may serve as a program director at a short-term program serving only school age children if the program director has daily supervisory contact by a person at least 21 years of age who meets one of the program director qualification options.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Scope and Coverage</a:t>
            </a:r>
            <a:endParaRPr/>
          </a:p>
        </p:txBody>
      </p:sp>
      <p:sp>
        <p:nvSpPr>
          <p:cNvPr id="284" name="Google Shape;284;p1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Requirements</a:t>
            </a:r>
            <a:endParaRPr/>
          </a:p>
          <a:p>
            <a:pPr indent="-311150" lvl="0" marL="457200" rtl="0" algn="l">
              <a:spcBef>
                <a:spcPts val="0"/>
              </a:spcBef>
              <a:spcAft>
                <a:spcPts val="0"/>
              </a:spcAft>
              <a:buSzPts val="1300"/>
              <a:buChar char="●"/>
            </a:pPr>
            <a:r>
              <a:rPr lang="en"/>
              <a:t>Competitors</a:t>
            </a:r>
            <a:endParaRPr/>
          </a:p>
          <a:p>
            <a:pPr indent="-311150" lvl="0" marL="457200" rtl="0" algn="l">
              <a:spcBef>
                <a:spcPts val="0"/>
              </a:spcBef>
              <a:spcAft>
                <a:spcPts val="0"/>
              </a:spcAft>
              <a:buSzPts val="1300"/>
              <a:buChar char="●"/>
            </a:pPr>
            <a:r>
              <a:rPr lang="en"/>
              <a:t>Applications - Procare Solutions</a:t>
            </a:r>
            <a:br>
              <a:rPr lang="en"/>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3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Program Leader qualifications</a:t>
            </a:r>
            <a:endParaRPr/>
          </a:p>
        </p:txBody>
      </p:sp>
      <p:sp>
        <p:nvSpPr>
          <p:cNvPr id="393" name="Google Shape;393;p32"/>
          <p:cNvSpPr txBox="1"/>
          <p:nvPr>
            <p:ph idx="1" type="body"/>
          </p:nvPr>
        </p:nvSpPr>
        <p:spPr>
          <a:xfrm>
            <a:off x="1169375" y="15089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05"/>
              <a:buNone/>
            </a:pPr>
            <a:r>
              <a:rPr lang="en" sz="914"/>
              <a:t>Program leaders shall be at least 18 years of age, have fulfilled a high school program completion or the equivalent, and meet one of the following: </a:t>
            </a:r>
            <a:endParaRPr sz="914"/>
          </a:p>
          <a:p>
            <a:pPr indent="0" lvl="0" marL="0" rtl="0" algn="l">
              <a:spcBef>
                <a:spcPts val="1200"/>
              </a:spcBef>
              <a:spcAft>
                <a:spcPts val="0"/>
              </a:spcAft>
              <a:buSzPts val="605"/>
              <a:buNone/>
            </a:pPr>
            <a:r>
              <a:rPr lang="en" sz="914"/>
              <a:t>1. Have one of the program director qualifications in 22VAC40-185-190; </a:t>
            </a:r>
            <a:endParaRPr sz="914"/>
          </a:p>
          <a:p>
            <a:pPr indent="0" lvl="0" marL="0" rtl="0" algn="l">
              <a:spcBef>
                <a:spcPts val="1200"/>
              </a:spcBef>
              <a:spcAft>
                <a:spcPts val="0"/>
              </a:spcAft>
              <a:buSzPts val="605"/>
              <a:buNone/>
            </a:pPr>
            <a:r>
              <a:rPr lang="en" sz="914"/>
              <a:t>2. Have an endorsement or bachelor's degree in a child-related field such as, but not limited to, elementary education, nursing, or recreation, from a college or university; </a:t>
            </a:r>
            <a:endParaRPr sz="914"/>
          </a:p>
          <a:p>
            <a:pPr indent="0" lvl="0" marL="0" rtl="0" algn="l">
              <a:spcBef>
                <a:spcPts val="1200"/>
              </a:spcBef>
              <a:spcAft>
                <a:spcPts val="0"/>
              </a:spcAft>
              <a:buSzPts val="605"/>
              <a:buNone/>
            </a:pPr>
            <a:r>
              <a:rPr lang="en" sz="914"/>
              <a:t>3. Have three months of programmatic experience and at least one of the following education backgrounds: </a:t>
            </a:r>
            <a:endParaRPr sz="914"/>
          </a:p>
          <a:p>
            <a:pPr indent="457200" lvl="0" marL="0" rtl="0" algn="l">
              <a:spcBef>
                <a:spcPts val="1200"/>
              </a:spcBef>
              <a:spcAft>
                <a:spcPts val="0"/>
              </a:spcAft>
              <a:buSzPts val="605"/>
              <a:buNone/>
            </a:pPr>
            <a:r>
              <a:rPr lang="en" sz="914"/>
              <a:t>a. A one year early childhood certificate from a college or university that consists of at least 30 semester hours; </a:t>
            </a:r>
            <a:endParaRPr sz="914"/>
          </a:p>
          <a:p>
            <a:pPr indent="457200" lvl="0" marL="0" rtl="0" algn="l">
              <a:spcBef>
                <a:spcPts val="1200"/>
              </a:spcBef>
              <a:spcAft>
                <a:spcPts val="0"/>
              </a:spcAft>
              <a:buSzPts val="605"/>
              <a:buNone/>
            </a:pPr>
            <a:r>
              <a:rPr lang="en" sz="914"/>
              <a:t>b. A child development credential by an organization listed in § 63.2-1738 of the Code of Virginia; </a:t>
            </a:r>
            <a:endParaRPr sz="914"/>
          </a:p>
          <a:p>
            <a:pPr indent="457200" lvl="0" marL="0" rtl="0" algn="l">
              <a:spcBef>
                <a:spcPts val="1200"/>
              </a:spcBef>
              <a:spcAft>
                <a:spcPts val="0"/>
              </a:spcAft>
              <a:buSzPts val="605"/>
              <a:buNone/>
            </a:pPr>
            <a:r>
              <a:rPr lang="en" sz="914"/>
              <a:t>c. A teaching diploma from an internationally or nationally recognized Montessori organization; or </a:t>
            </a:r>
            <a:endParaRPr sz="914"/>
          </a:p>
          <a:p>
            <a:pPr indent="0" lvl="0" marL="0" rtl="0" algn="l">
              <a:spcBef>
                <a:spcPts val="1200"/>
              </a:spcBef>
              <a:spcAft>
                <a:spcPts val="1200"/>
              </a:spcAft>
              <a:buSzPts val="605"/>
              <a:buNone/>
            </a:pPr>
            <a:r>
              <a:rPr lang="en" sz="914"/>
              <a:t>4</a:t>
            </a:r>
            <a:r>
              <a:rPr lang="en" sz="914"/>
              <a:t>. Have six months of supervised programmatic experience. a. Within six months before being promoted or beginning work or one month after being promoted or beginning work, a minimum of 12 hours of training shall be received related to the care of children, including but not limited to: (1) Child development; (2) Playground safety; (3) Health and safety issues; </a:t>
            </a:r>
            <a:endParaRPr sz="914"/>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3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Program Leader qualifications</a:t>
            </a:r>
            <a:endParaRPr/>
          </a:p>
        </p:txBody>
      </p:sp>
      <p:sp>
        <p:nvSpPr>
          <p:cNvPr id="399" name="Google Shape;399;p33"/>
          <p:cNvSpPr txBox="1"/>
          <p:nvPr>
            <p:ph idx="1" type="body"/>
          </p:nvPr>
        </p:nvSpPr>
        <p:spPr>
          <a:xfrm>
            <a:off x="1169375" y="15089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605"/>
              <a:buNone/>
            </a:pPr>
            <a:r>
              <a:rPr lang="en" sz="1215"/>
              <a:t>For program leaders of therapeutic child day programs and special needs child day programs, at least three months of programmatic experience shall be in the group </a:t>
            </a:r>
            <a:endParaRPr sz="1215"/>
          </a:p>
          <a:p>
            <a:pPr indent="0" lvl="0" marL="0" rtl="0" algn="l">
              <a:spcBef>
                <a:spcPts val="1200"/>
              </a:spcBef>
              <a:spcAft>
                <a:spcPts val="1200"/>
              </a:spcAft>
              <a:buSzPts val="605"/>
              <a:buNone/>
            </a:pPr>
            <a:r>
              <a:rPr lang="en" sz="1215"/>
              <a:t>Notwithstanding the experience requirements in subsection A of this section, program leaders at short-term programs may have only one season of programmatic experience, provided that this experience shall include at least 200 hours, of which up to 24 hours can be formal training, working directly with children in a group. </a:t>
            </a:r>
            <a:endParaRPr sz="1215"/>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Independent Contractors</a:t>
            </a:r>
            <a:endParaRPr/>
          </a:p>
          <a:p>
            <a:pPr indent="0" lvl="0" marL="0" rtl="0" algn="l">
              <a:spcBef>
                <a:spcPts val="0"/>
              </a:spcBef>
              <a:spcAft>
                <a:spcPts val="0"/>
              </a:spcAft>
              <a:buNone/>
            </a:pPr>
            <a:r>
              <a:t/>
            </a:r>
            <a:endParaRPr/>
          </a:p>
        </p:txBody>
      </p:sp>
      <p:sp>
        <p:nvSpPr>
          <p:cNvPr id="405" name="Google Shape;405;p3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lphaUcPeriod"/>
            </a:pPr>
            <a:r>
              <a:rPr lang="en"/>
              <a:t>Individuals from independent contractors shall not be counted in the staff-to-children ratios unless they meet the qualifications for the applicable position. </a:t>
            </a:r>
            <a:endParaRPr/>
          </a:p>
          <a:p>
            <a:pPr indent="-311150" lvl="0" marL="457200" rtl="0" algn="l">
              <a:spcBef>
                <a:spcPts val="0"/>
              </a:spcBef>
              <a:spcAft>
                <a:spcPts val="0"/>
              </a:spcAft>
              <a:buSzPts val="1300"/>
              <a:buAutoNum type="alphaUcPeriod"/>
            </a:pPr>
            <a:r>
              <a:rPr lang="en"/>
              <a:t>B. Individuals from independent contractors who do not meet staff qualifications shall, when in the presence of children, be within sight and sound supervision of a staff member. </a:t>
            </a:r>
            <a:endParaRPr/>
          </a:p>
          <a:p>
            <a:pPr indent="-311150" lvl="0" marL="457200" rtl="0" algn="l">
              <a:spcBef>
                <a:spcPts val="0"/>
              </a:spcBef>
              <a:spcAft>
                <a:spcPts val="0"/>
              </a:spcAft>
              <a:buSzPts val="1300"/>
              <a:buAutoNum type="alphaUcPeriod"/>
            </a:pPr>
            <a:r>
              <a:rPr lang="en"/>
              <a:t>C. Volunteers who work with children shall be at least 13 years of age.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5"/>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Aides</a:t>
            </a:r>
            <a:endParaRPr/>
          </a:p>
          <a:p>
            <a:pPr indent="0" lvl="0" marL="0" rtl="0" algn="l">
              <a:spcBef>
                <a:spcPts val="0"/>
              </a:spcBef>
              <a:spcAft>
                <a:spcPts val="0"/>
              </a:spcAft>
              <a:buNone/>
            </a:pPr>
            <a:r>
              <a:t/>
            </a:r>
            <a:endParaRPr/>
          </a:p>
        </p:txBody>
      </p:sp>
      <p:sp>
        <p:nvSpPr>
          <p:cNvPr id="411" name="Google Shape;411;p3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lphaUcPeriod"/>
            </a:pPr>
            <a:r>
              <a:rPr lang="en"/>
              <a:t>Aides shall be at least 16 years of age.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6"/>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800">
                <a:solidFill>
                  <a:srgbClr val="FFFFFF"/>
                </a:solidFill>
              </a:rPr>
              <a:t>Competitor Research</a:t>
            </a:r>
            <a:endParaRPr>
              <a:solidFill>
                <a:srgbClr val="FFFFFF"/>
              </a:solidFill>
            </a:endParaRPr>
          </a:p>
        </p:txBody>
      </p:sp>
      <p:sp>
        <p:nvSpPr>
          <p:cNvPr id="417" name="Google Shape;417;p36"/>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3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Competitors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3" name="Google Shape;423;p3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All competitors have been observed to have (1) a program for each and every levels they cater to, and have (2) qualified </a:t>
            </a:r>
            <a:r>
              <a:rPr lang="en"/>
              <a:t>personnel from caregivers to program director. </a:t>
            </a:r>
            <a:endParaRPr/>
          </a:p>
          <a:p>
            <a:pPr indent="-311150" lvl="0" marL="457200" rtl="0" algn="l">
              <a:spcBef>
                <a:spcPts val="0"/>
              </a:spcBef>
              <a:spcAft>
                <a:spcPts val="0"/>
              </a:spcAft>
              <a:buSzPts val="1300"/>
              <a:buChar char="●"/>
            </a:pPr>
            <a:r>
              <a:rPr lang="en"/>
              <a:t>Price range of tuition fee for full-time child care is around $240 to $260 per week, or $960 to $1040 per month. </a:t>
            </a:r>
            <a:endParaRPr/>
          </a:p>
          <a:p>
            <a:pPr indent="-311150" lvl="0" marL="457200" rtl="0" algn="l">
              <a:spcBef>
                <a:spcPts val="0"/>
              </a:spcBef>
              <a:spcAft>
                <a:spcPts val="0"/>
              </a:spcAft>
              <a:buSzPts val="1300"/>
              <a:buChar char="●"/>
            </a:pPr>
            <a:r>
              <a:rPr lang="en"/>
              <a:t>There’s only 1 licensed child care in Williamsburg. </a:t>
            </a:r>
            <a:endParaRPr/>
          </a:p>
          <a:p>
            <a:pPr indent="-311150" lvl="0" marL="457200" rtl="0" algn="l">
              <a:spcBef>
                <a:spcPts val="0"/>
              </a:spcBef>
              <a:spcAft>
                <a:spcPts val="0"/>
              </a:spcAft>
              <a:buSzPts val="1300"/>
              <a:buChar char="●"/>
            </a:pPr>
            <a:r>
              <a:rPr lang="en"/>
              <a:t>All competitors are providing meals. The usual meals provided are breakfast, lunch, and 1 afternoon snack. </a:t>
            </a:r>
            <a:endParaRPr/>
          </a:p>
          <a:p>
            <a:pPr indent="-311150" lvl="0" marL="457200" rtl="0" algn="l">
              <a:spcBef>
                <a:spcPts val="0"/>
              </a:spcBef>
              <a:spcAft>
                <a:spcPts val="0"/>
              </a:spcAft>
              <a:buSzPts val="1300"/>
              <a:buChar char="●"/>
            </a:pPr>
            <a:r>
              <a:rPr lang="en"/>
              <a:t>Most of the competitors offer programs for 6 weeks old babies to 12 year old school age children. </a:t>
            </a:r>
            <a:endParaRPr/>
          </a:p>
          <a:p>
            <a:pPr indent="-311150" lvl="0" marL="457200" rtl="0" algn="l">
              <a:spcBef>
                <a:spcPts val="0"/>
              </a:spcBef>
              <a:spcAft>
                <a:spcPts val="0"/>
              </a:spcAft>
              <a:buSzPts val="1300"/>
              <a:buChar char="●"/>
            </a:pPr>
            <a:r>
              <a:rPr lang="en"/>
              <a:t>Some offers On-Location Care, or home-based child care for parents who doesn’t want to leave their house.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38"/>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Competitors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9" name="Google Shape;429;p3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lnSpcReduction="20000"/>
          </a:bodyPr>
          <a:lstStyle/>
          <a:p>
            <a:pPr indent="-311150" lvl="0" marL="457200" rtl="0" algn="l">
              <a:spcBef>
                <a:spcPts val="0"/>
              </a:spcBef>
              <a:spcAft>
                <a:spcPts val="0"/>
              </a:spcAft>
              <a:buSzPts val="1300"/>
              <a:buChar char="●"/>
            </a:pPr>
            <a:r>
              <a:rPr lang="en"/>
              <a:t>There is one that offers subsidized child care program so that low-income families can be catered with child care.</a:t>
            </a:r>
            <a:endParaRPr/>
          </a:p>
          <a:p>
            <a:pPr indent="-311150" lvl="0" marL="457200" rtl="0" algn="l">
              <a:spcBef>
                <a:spcPts val="0"/>
              </a:spcBef>
              <a:spcAft>
                <a:spcPts val="0"/>
              </a:spcAft>
              <a:buSzPts val="1300"/>
              <a:buChar char="●"/>
            </a:pPr>
            <a:r>
              <a:rPr lang="en"/>
              <a:t>All must comply with </a:t>
            </a:r>
            <a:r>
              <a:rPr lang="en" u="sng">
                <a:solidFill>
                  <a:schemeClr val="hlink"/>
                </a:solidFill>
                <a:hlinkClick r:id="rId3"/>
              </a:rPr>
              <a:t>Americans with Disabilities Act</a:t>
            </a:r>
            <a:r>
              <a:rPr lang="en"/>
              <a:t>. </a:t>
            </a:r>
            <a:endParaRPr/>
          </a:p>
          <a:p>
            <a:pPr indent="-311150" lvl="0" marL="457200" rtl="0" algn="l">
              <a:spcBef>
                <a:spcPts val="0"/>
              </a:spcBef>
              <a:spcAft>
                <a:spcPts val="0"/>
              </a:spcAft>
              <a:buSzPts val="1300"/>
              <a:buChar char="●"/>
            </a:pPr>
            <a:r>
              <a:rPr lang="en"/>
              <a:t>Their facilities mostly include (1) toys area, (2) reading area, (3) activity area, (4) infant area, (5) play area, and (6) story time area. </a:t>
            </a:r>
            <a:endParaRPr/>
          </a:p>
          <a:p>
            <a:pPr indent="-311150" lvl="0" marL="457200" rtl="0" algn="l">
              <a:spcBef>
                <a:spcPts val="0"/>
              </a:spcBef>
              <a:spcAft>
                <a:spcPts val="0"/>
              </a:spcAft>
              <a:buSzPts val="1300"/>
              <a:buChar char="●"/>
            </a:pPr>
            <a:r>
              <a:rPr lang="en"/>
              <a:t>Programs include (1) outdoor play, (2) indoor activities, (3) meal plans, (4) nap time, (4) self care, (5) songs, (6) basic skills improvement.</a:t>
            </a:r>
            <a:endParaRPr/>
          </a:p>
          <a:p>
            <a:pPr indent="-311150" lvl="0" marL="457200" rtl="0" algn="l">
              <a:spcBef>
                <a:spcPts val="0"/>
              </a:spcBef>
              <a:spcAft>
                <a:spcPts val="0"/>
              </a:spcAft>
              <a:buSzPts val="1300"/>
              <a:buChar char="●"/>
            </a:pPr>
            <a:r>
              <a:rPr lang="en"/>
              <a:t>They are offering fulltime, part time, and after school child care. Some are also offering camps. </a:t>
            </a:r>
            <a:endParaRPr/>
          </a:p>
          <a:p>
            <a:pPr indent="-311150" lvl="0" marL="457200" rtl="0" algn="l">
              <a:spcBef>
                <a:spcPts val="0"/>
              </a:spcBef>
              <a:spcAft>
                <a:spcPts val="0"/>
              </a:spcAft>
              <a:buSzPts val="1300"/>
              <a:buChar char="●"/>
            </a:pPr>
            <a:r>
              <a:rPr lang="en"/>
              <a:t>Most programs focus on (1) personal development, (2) exploration, and (3) learning about others. </a:t>
            </a:r>
            <a:endParaRPr/>
          </a:p>
          <a:p>
            <a:pPr indent="-311150" lvl="0" marL="457200" rtl="0" algn="l">
              <a:spcBef>
                <a:spcPts val="0"/>
              </a:spcBef>
              <a:spcAft>
                <a:spcPts val="0"/>
              </a:spcAft>
              <a:buSzPts val="1300"/>
              <a:buChar char="●"/>
            </a:pPr>
            <a:r>
              <a:rPr lang="en" u="sng">
                <a:solidFill>
                  <a:schemeClr val="hlink"/>
                </a:solidFill>
                <a:hlinkClick r:id="rId4"/>
              </a:rPr>
              <a:t>Initial Competitor Research Link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Playrooms</a:t>
            </a:r>
            <a:endParaRPr/>
          </a:p>
        </p:txBody>
      </p:sp>
      <p:sp>
        <p:nvSpPr>
          <p:cNvPr id="435" name="Google Shape;435;p3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36" name="Google Shape;436;p39"/>
          <p:cNvPicPr preferRelativeResize="0"/>
          <p:nvPr/>
        </p:nvPicPr>
        <p:blipFill>
          <a:blip r:embed="rId3">
            <a:alphaModFix/>
          </a:blip>
          <a:stretch>
            <a:fillRect/>
          </a:stretch>
        </p:blipFill>
        <p:spPr>
          <a:xfrm>
            <a:off x="898175" y="1773350"/>
            <a:ext cx="3155201" cy="3155201"/>
          </a:xfrm>
          <a:prstGeom prst="rect">
            <a:avLst/>
          </a:prstGeom>
          <a:noFill/>
          <a:ln>
            <a:noFill/>
          </a:ln>
        </p:spPr>
      </p:pic>
      <p:pic>
        <p:nvPicPr>
          <p:cNvPr id="437" name="Google Shape;437;p39"/>
          <p:cNvPicPr preferRelativeResize="0"/>
          <p:nvPr/>
        </p:nvPicPr>
        <p:blipFill>
          <a:blip r:embed="rId4">
            <a:alphaModFix/>
          </a:blip>
          <a:stretch>
            <a:fillRect/>
          </a:stretch>
        </p:blipFill>
        <p:spPr>
          <a:xfrm>
            <a:off x="5304725" y="1811750"/>
            <a:ext cx="3116801" cy="31168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4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Events and Outdoor Activities</a:t>
            </a:r>
            <a:endParaRPr/>
          </a:p>
        </p:txBody>
      </p:sp>
      <p:sp>
        <p:nvSpPr>
          <p:cNvPr id="443" name="Google Shape;443;p4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44" name="Google Shape;444;p40"/>
          <p:cNvPicPr preferRelativeResize="0"/>
          <p:nvPr/>
        </p:nvPicPr>
        <p:blipFill>
          <a:blip r:embed="rId3">
            <a:alphaModFix/>
          </a:blip>
          <a:stretch>
            <a:fillRect/>
          </a:stretch>
        </p:blipFill>
        <p:spPr>
          <a:xfrm>
            <a:off x="422525" y="2057400"/>
            <a:ext cx="4066376" cy="2692375"/>
          </a:xfrm>
          <a:prstGeom prst="rect">
            <a:avLst/>
          </a:prstGeom>
          <a:noFill/>
          <a:ln>
            <a:noFill/>
          </a:ln>
        </p:spPr>
      </p:pic>
      <p:pic>
        <p:nvPicPr>
          <p:cNvPr id="445" name="Google Shape;445;p40"/>
          <p:cNvPicPr preferRelativeResize="0"/>
          <p:nvPr/>
        </p:nvPicPr>
        <p:blipFill>
          <a:blip r:embed="rId4">
            <a:alphaModFix/>
          </a:blip>
          <a:stretch>
            <a:fillRect/>
          </a:stretch>
        </p:blipFill>
        <p:spPr>
          <a:xfrm>
            <a:off x="4902934" y="1857800"/>
            <a:ext cx="4114867" cy="30861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Sensory Toys and Play Room</a:t>
            </a:r>
            <a:endParaRPr/>
          </a:p>
        </p:txBody>
      </p:sp>
      <p:sp>
        <p:nvSpPr>
          <p:cNvPr id="451" name="Google Shape;451;p4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52" name="Google Shape;452;p41"/>
          <p:cNvPicPr preferRelativeResize="0"/>
          <p:nvPr/>
        </p:nvPicPr>
        <p:blipFill>
          <a:blip r:embed="rId3">
            <a:alphaModFix/>
          </a:blip>
          <a:stretch>
            <a:fillRect/>
          </a:stretch>
        </p:blipFill>
        <p:spPr>
          <a:xfrm>
            <a:off x="483925" y="1926850"/>
            <a:ext cx="3623199" cy="3169274"/>
          </a:xfrm>
          <a:prstGeom prst="rect">
            <a:avLst/>
          </a:prstGeom>
          <a:noFill/>
          <a:ln>
            <a:noFill/>
          </a:ln>
        </p:spPr>
      </p:pic>
      <p:pic>
        <p:nvPicPr>
          <p:cNvPr id="453" name="Google Shape;453;p41"/>
          <p:cNvPicPr preferRelativeResize="0"/>
          <p:nvPr/>
        </p:nvPicPr>
        <p:blipFill>
          <a:blip r:embed="rId4">
            <a:alphaModFix/>
          </a:blip>
          <a:stretch>
            <a:fillRect/>
          </a:stretch>
        </p:blipFill>
        <p:spPr>
          <a:xfrm>
            <a:off x="4774050" y="2141825"/>
            <a:ext cx="4023352" cy="2663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5"/>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800">
                <a:solidFill>
                  <a:srgbClr val="FFFFFF"/>
                </a:solidFill>
              </a:rPr>
              <a:t>Virginia Child Care Licensing Overview</a:t>
            </a:r>
            <a:endParaRPr>
              <a:solidFill>
                <a:srgbClr val="FFFFFF"/>
              </a:solidFill>
            </a:endParaRPr>
          </a:p>
        </p:txBody>
      </p:sp>
      <p:sp>
        <p:nvSpPr>
          <p:cNvPr id="290" name="Google Shape;290;p15"/>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4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800">
                <a:solidFill>
                  <a:srgbClr val="FFFFFF"/>
                </a:solidFill>
              </a:rPr>
              <a:t>Applications / CRMs</a:t>
            </a:r>
            <a:endParaRPr>
              <a:solidFill>
                <a:srgbClr val="FFFFFF"/>
              </a:solidFill>
            </a:endParaRPr>
          </a:p>
        </p:txBody>
      </p:sp>
      <p:sp>
        <p:nvSpPr>
          <p:cNvPr id="459" name="Google Shape;459;p4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4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 - Procare Solutions</a:t>
            </a:r>
            <a:endParaRPr/>
          </a:p>
        </p:txBody>
      </p:sp>
      <p:pic>
        <p:nvPicPr>
          <p:cNvPr id="465" name="Google Shape;465;p43"/>
          <p:cNvPicPr preferRelativeResize="0"/>
          <p:nvPr/>
        </p:nvPicPr>
        <p:blipFill>
          <a:blip r:embed="rId3">
            <a:alphaModFix/>
          </a:blip>
          <a:stretch>
            <a:fillRect/>
          </a:stretch>
        </p:blipFill>
        <p:spPr>
          <a:xfrm>
            <a:off x="2727338" y="1239475"/>
            <a:ext cx="4183425" cy="38686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9" name="Shape 469"/>
        <p:cNvGrpSpPr/>
        <p:nvPr/>
      </p:nvGrpSpPr>
      <p:grpSpPr>
        <a:xfrm>
          <a:off x="0" y="0"/>
          <a:ext cx="0" cy="0"/>
          <a:chOff x="0" y="0"/>
          <a:chExt cx="0" cy="0"/>
        </a:xfrm>
      </p:grpSpPr>
      <p:sp>
        <p:nvSpPr>
          <p:cNvPr id="470" name="Google Shape;470;p4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 - Procare Solutions</a:t>
            </a:r>
            <a:endParaRPr/>
          </a:p>
        </p:txBody>
      </p:sp>
      <p:sp>
        <p:nvSpPr>
          <p:cNvPr id="471" name="Google Shape;471;p4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Child Care Business Management</a:t>
            </a:r>
            <a:endParaRPr/>
          </a:p>
          <a:p>
            <a:pPr indent="-311150" lvl="0" marL="457200" rtl="0" algn="l">
              <a:spcBef>
                <a:spcPts val="1200"/>
              </a:spcBef>
              <a:spcAft>
                <a:spcPts val="0"/>
              </a:spcAft>
              <a:buSzPts val="1300"/>
              <a:buChar char="●"/>
            </a:pPr>
            <a:r>
              <a:rPr lang="en"/>
              <a:t>Plan curriculum and activities. Plan weekly lessons, manage curriculum and assess children’s developmental progress, as well as create and manage child care activities, classes, camps or programs.</a:t>
            </a:r>
            <a:endParaRPr/>
          </a:p>
          <a:p>
            <a:pPr indent="-311150" lvl="0" marL="457200" rtl="0" algn="l">
              <a:spcBef>
                <a:spcPts val="0"/>
              </a:spcBef>
              <a:spcAft>
                <a:spcPts val="0"/>
              </a:spcAft>
              <a:buSzPts val="1300"/>
              <a:buChar char="●"/>
            </a:pPr>
            <a:r>
              <a:rPr lang="en"/>
              <a:t>Track child-staff ratios. With our real-time staff and student attendance system, you can easily track ratios and ensure you are always licensing-compliant. You can also set up alert monitoring to get notified when you’re overstaffed or understaffed.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5" name="Shape 475"/>
        <p:cNvGrpSpPr/>
        <p:nvPr/>
      </p:nvGrpSpPr>
      <p:grpSpPr>
        <a:xfrm>
          <a:off x="0" y="0"/>
          <a:ext cx="0" cy="0"/>
          <a:chOff x="0" y="0"/>
          <a:chExt cx="0" cy="0"/>
        </a:xfrm>
      </p:grpSpPr>
      <p:sp>
        <p:nvSpPr>
          <p:cNvPr id="476" name="Google Shape;476;p4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 - Procare Solutions</a:t>
            </a:r>
            <a:endParaRPr/>
          </a:p>
        </p:txBody>
      </p:sp>
      <p:sp>
        <p:nvSpPr>
          <p:cNvPr id="477" name="Google Shape;477;p4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Child Care Business Management</a:t>
            </a:r>
            <a:endParaRPr/>
          </a:p>
          <a:p>
            <a:pPr indent="-311150" lvl="0" marL="457200" rtl="0" algn="l">
              <a:spcBef>
                <a:spcPts val="1200"/>
              </a:spcBef>
              <a:spcAft>
                <a:spcPts val="0"/>
              </a:spcAft>
              <a:buSzPts val="1300"/>
              <a:buChar char="●"/>
            </a:pPr>
            <a:r>
              <a:rPr lang="en"/>
              <a:t>From invoicing, billing, and payments to family and child data to staff and student-to-staff ratios, everything you need is in one place. Real-time charges based on attendance.</a:t>
            </a:r>
            <a:endParaRPr/>
          </a:p>
          <a:p>
            <a:pPr indent="-311150" lvl="0" marL="457200" rtl="0" algn="l">
              <a:spcBef>
                <a:spcPts val="0"/>
              </a:spcBef>
              <a:spcAft>
                <a:spcPts val="0"/>
              </a:spcAft>
              <a:buSzPts val="1300"/>
              <a:buChar char="●"/>
            </a:pPr>
            <a:r>
              <a:rPr lang="en"/>
              <a:t>Automated Payment Processing. Touchless payment option is available. </a:t>
            </a:r>
            <a:endParaRPr/>
          </a:p>
          <a:p>
            <a:pPr indent="-311150" lvl="0" marL="457200" rtl="0" algn="l">
              <a:spcBef>
                <a:spcPts val="0"/>
              </a:spcBef>
              <a:spcAft>
                <a:spcPts val="0"/>
              </a:spcAft>
              <a:buSzPts val="1300"/>
              <a:buChar char="●"/>
            </a:pPr>
            <a:r>
              <a:rPr lang="en"/>
              <a:t>Simplify child care administration by allowing quick access to parent and child records.</a:t>
            </a:r>
            <a:endParaRPr/>
          </a:p>
          <a:p>
            <a:pPr indent="-311150" lvl="0" marL="457200" rtl="0" algn="l">
              <a:spcBef>
                <a:spcPts val="0"/>
              </a:spcBef>
              <a:spcAft>
                <a:spcPts val="0"/>
              </a:spcAft>
              <a:buSzPts val="1300"/>
              <a:buChar char="●"/>
            </a:pPr>
            <a:r>
              <a:rPr lang="en"/>
              <a:t>Procare gives you the tools you need to easily track meals served for breakfast, lunch, dinner and snacks.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1" name="Shape 481"/>
        <p:cNvGrpSpPr/>
        <p:nvPr/>
      </p:nvGrpSpPr>
      <p:grpSpPr>
        <a:xfrm>
          <a:off x="0" y="0"/>
          <a:ext cx="0" cy="0"/>
          <a:chOff x="0" y="0"/>
          <a:chExt cx="0" cy="0"/>
        </a:xfrm>
      </p:grpSpPr>
      <p:sp>
        <p:nvSpPr>
          <p:cNvPr id="482" name="Google Shape;482;p4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 - Procare Solutions</a:t>
            </a:r>
            <a:endParaRPr/>
          </a:p>
        </p:txBody>
      </p:sp>
      <p:sp>
        <p:nvSpPr>
          <p:cNvPr id="483" name="Google Shape;483;p4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Parent Engagement</a:t>
            </a:r>
            <a:endParaRPr/>
          </a:p>
          <a:p>
            <a:pPr indent="-311150" lvl="0" marL="457200" rtl="0" algn="l">
              <a:spcBef>
                <a:spcPts val="1200"/>
              </a:spcBef>
              <a:spcAft>
                <a:spcPts val="0"/>
              </a:spcAft>
              <a:buSzPts val="1300"/>
              <a:buChar char="●"/>
            </a:pPr>
            <a:r>
              <a:rPr lang="en"/>
              <a:t>T</a:t>
            </a:r>
            <a:r>
              <a:rPr lang="en"/>
              <a:t>rack attendance and any room movement. Make it easy for teachers to track child activity with name-to-face reporting.</a:t>
            </a:r>
            <a:endParaRPr/>
          </a:p>
          <a:p>
            <a:pPr indent="-311150" lvl="0" marL="457200" rtl="0" algn="l">
              <a:spcBef>
                <a:spcPts val="0"/>
              </a:spcBef>
              <a:spcAft>
                <a:spcPts val="0"/>
              </a:spcAft>
              <a:buSzPts val="1300"/>
              <a:buChar char="●"/>
            </a:pPr>
            <a:r>
              <a:rPr lang="en"/>
              <a:t>Track In-Class Activities &amp; Development Milestones. Create daily activities that can then be communicated with parents, and connect those activities to state standards</a:t>
            </a:r>
            <a:endParaRPr/>
          </a:p>
          <a:p>
            <a:pPr indent="-311150" lvl="0" marL="457200" rtl="0" algn="l">
              <a:spcBef>
                <a:spcPts val="0"/>
              </a:spcBef>
              <a:spcAft>
                <a:spcPts val="0"/>
              </a:spcAft>
              <a:buSzPts val="1300"/>
              <a:buChar char="●"/>
            </a:pPr>
            <a:r>
              <a:rPr lang="en"/>
              <a:t>Share daily activities, videos, photos and newsletters with parents. Use the parent communication app for easy, two-way communication. Keep parents engaged with calendars to promote upcoming events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7" name="Shape 487"/>
        <p:cNvGrpSpPr/>
        <p:nvPr/>
      </p:nvGrpSpPr>
      <p:grpSpPr>
        <a:xfrm>
          <a:off x="0" y="0"/>
          <a:ext cx="0" cy="0"/>
          <a:chOff x="0" y="0"/>
          <a:chExt cx="0" cy="0"/>
        </a:xfrm>
      </p:grpSpPr>
      <p:sp>
        <p:nvSpPr>
          <p:cNvPr id="488" name="Google Shape;488;p4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 - Procare Solutions</a:t>
            </a:r>
            <a:endParaRPr/>
          </a:p>
        </p:txBody>
      </p:sp>
      <p:sp>
        <p:nvSpPr>
          <p:cNvPr id="489" name="Google Shape;489;p4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Secured and Contactless</a:t>
            </a:r>
            <a:endParaRPr/>
          </a:p>
          <a:p>
            <a:pPr indent="-311150" lvl="0" marL="457200" rtl="0" algn="l">
              <a:spcBef>
                <a:spcPts val="1200"/>
              </a:spcBef>
              <a:spcAft>
                <a:spcPts val="0"/>
              </a:spcAft>
              <a:buSzPts val="1300"/>
              <a:buChar char="●"/>
            </a:pPr>
            <a:r>
              <a:rPr lang="en"/>
              <a:t>Procare’s Keyless Entry System keeps a live record of who enters your building, allowing you to monitor building access in real time or by printing a daily log. </a:t>
            </a:r>
            <a:endParaRPr/>
          </a:p>
          <a:p>
            <a:pPr indent="-311150" lvl="0" marL="457200" rtl="0" algn="l">
              <a:spcBef>
                <a:spcPts val="0"/>
              </a:spcBef>
              <a:spcAft>
                <a:spcPts val="0"/>
              </a:spcAft>
              <a:buSzPts val="1300"/>
              <a:buChar char="●"/>
            </a:pPr>
            <a:r>
              <a:rPr lang="en"/>
              <a:t>Biometric and fingerprint technology ensures only authorized caregivers can pick up or drop off the children in your care.</a:t>
            </a:r>
            <a:endParaRPr/>
          </a:p>
          <a:p>
            <a:pPr indent="-311150" lvl="0" marL="457200" rtl="0" algn="l">
              <a:spcBef>
                <a:spcPts val="0"/>
              </a:spcBef>
              <a:spcAft>
                <a:spcPts val="0"/>
              </a:spcAft>
              <a:buSzPts val="1300"/>
              <a:buChar char="●"/>
            </a:pPr>
            <a:r>
              <a:rPr lang="en"/>
              <a:t>With Procare’s Keyless Entry System, unique ID codes are assigned to each person. </a:t>
            </a:r>
            <a:endParaRPr/>
          </a:p>
          <a:p>
            <a:pPr indent="-311150" lvl="0" marL="457200" rtl="0" algn="l">
              <a:spcBef>
                <a:spcPts val="0"/>
              </a:spcBef>
              <a:spcAft>
                <a:spcPts val="0"/>
              </a:spcAft>
              <a:buSzPts val="1300"/>
              <a:buChar char="●"/>
            </a:pPr>
            <a:r>
              <a:rPr lang="en"/>
              <a:t>Parents can easily check their children in and out using Procare’s smartphone app.</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3" name="Shape 493"/>
        <p:cNvGrpSpPr/>
        <p:nvPr/>
      </p:nvGrpSpPr>
      <p:grpSpPr>
        <a:xfrm>
          <a:off x="0" y="0"/>
          <a:ext cx="0" cy="0"/>
          <a:chOff x="0" y="0"/>
          <a:chExt cx="0" cy="0"/>
        </a:xfrm>
      </p:grpSpPr>
      <p:sp>
        <p:nvSpPr>
          <p:cNvPr id="494" name="Google Shape;494;p4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 - Procare Solutions</a:t>
            </a:r>
            <a:endParaRPr/>
          </a:p>
        </p:txBody>
      </p:sp>
      <p:sp>
        <p:nvSpPr>
          <p:cNvPr id="495" name="Google Shape;495;p4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Secured and Contactless</a:t>
            </a:r>
            <a:endParaRPr/>
          </a:p>
          <a:p>
            <a:pPr indent="-311150" lvl="0" marL="457200" rtl="0" algn="l">
              <a:spcBef>
                <a:spcPts val="1200"/>
              </a:spcBef>
              <a:spcAft>
                <a:spcPts val="0"/>
              </a:spcAft>
              <a:buSzPts val="1300"/>
              <a:buChar char="●"/>
            </a:pPr>
            <a:r>
              <a:rPr lang="en"/>
              <a:t>Procare’s Interior Door Controller provides secure access to designated doors using a check-in/out computer or Procare Touch device—providing zone control access and the ability to grant or remove access to anyone at any time.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99" name="Shape 499"/>
        <p:cNvGrpSpPr/>
        <p:nvPr/>
      </p:nvGrpSpPr>
      <p:grpSpPr>
        <a:xfrm>
          <a:off x="0" y="0"/>
          <a:ext cx="0" cy="0"/>
          <a:chOff x="0" y="0"/>
          <a:chExt cx="0" cy="0"/>
        </a:xfrm>
      </p:grpSpPr>
      <p:sp>
        <p:nvSpPr>
          <p:cNvPr id="500" name="Google Shape;500;p49"/>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 - Procare Solutions</a:t>
            </a:r>
            <a:endParaRPr/>
          </a:p>
        </p:txBody>
      </p:sp>
      <p:sp>
        <p:nvSpPr>
          <p:cNvPr id="501" name="Google Shape;501;p4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Tuition Collection and Payment</a:t>
            </a:r>
            <a:endParaRPr/>
          </a:p>
          <a:p>
            <a:pPr indent="-311150" lvl="0" marL="457200" rtl="0" algn="l">
              <a:spcBef>
                <a:spcPts val="1200"/>
              </a:spcBef>
              <a:spcAft>
                <a:spcPts val="0"/>
              </a:spcAft>
              <a:buSzPts val="1300"/>
              <a:buChar char="●"/>
            </a:pPr>
            <a:r>
              <a:rPr lang="en"/>
              <a:t>This child care billing software gives your child care center all of the touchless payment options you need — electronic fund transfer (EFT), online or completely automated. </a:t>
            </a:r>
            <a:endParaRPr/>
          </a:p>
          <a:p>
            <a:pPr indent="-311150" lvl="0" marL="457200" rtl="0" algn="l">
              <a:spcBef>
                <a:spcPts val="0"/>
              </a:spcBef>
              <a:spcAft>
                <a:spcPts val="0"/>
              </a:spcAft>
              <a:buSzPts val="1300"/>
              <a:buChar char="●"/>
            </a:pPr>
            <a:r>
              <a:rPr lang="en"/>
              <a:t>Payment at Check-in is also available. Allow parents to quickly and easily make payments as they check their children in to your center. Payments are posted directly to your parents’ ledgers in Procare, and receipts are emailed automatically.</a:t>
            </a:r>
            <a:endParaRPr/>
          </a:p>
          <a:p>
            <a:pPr indent="-311150" lvl="0" marL="457200" rtl="0" algn="l">
              <a:spcBef>
                <a:spcPts val="0"/>
              </a:spcBef>
              <a:spcAft>
                <a:spcPts val="0"/>
              </a:spcAft>
              <a:buSzPts val="1300"/>
              <a:buChar char="●"/>
            </a:pPr>
            <a:r>
              <a:rPr lang="en"/>
              <a:t>Accept Visa, MasterCard, Discover, AMEX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5" name="Shape 505"/>
        <p:cNvGrpSpPr/>
        <p:nvPr/>
      </p:nvGrpSpPr>
      <p:grpSpPr>
        <a:xfrm>
          <a:off x="0" y="0"/>
          <a:ext cx="0" cy="0"/>
          <a:chOff x="0" y="0"/>
          <a:chExt cx="0" cy="0"/>
        </a:xfrm>
      </p:grpSpPr>
      <p:sp>
        <p:nvSpPr>
          <p:cNvPr id="506" name="Google Shape;506;p5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 - Procare Solutions</a:t>
            </a:r>
            <a:endParaRPr/>
          </a:p>
        </p:txBody>
      </p:sp>
      <p:sp>
        <p:nvSpPr>
          <p:cNvPr id="507" name="Google Shape;507;p5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Staff Management</a:t>
            </a:r>
            <a:endParaRPr/>
          </a:p>
          <a:p>
            <a:pPr indent="-311150" lvl="0" marL="457200" rtl="0" algn="l">
              <a:spcBef>
                <a:spcPts val="1200"/>
              </a:spcBef>
              <a:spcAft>
                <a:spcPts val="0"/>
              </a:spcAft>
              <a:buSzPts val="1300"/>
              <a:buChar char="●"/>
            </a:pPr>
            <a:r>
              <a:rPr lang="en"/>
              <a:t>Make staff clock in/out, scheduling and payroll a breeze using Procare’s Staff Management tools.</a:t>
            </a:r>
            <a:endParaRPr/>
          </a:p>
          <a:p>
            <a:pPr indent="-311150" lvl="0" marL="457200" rtl="0" algn="l">
              <a:spcBef>
                <a:spcPts val="0"/>
              </a:spcBef>
              <a:spcAft>
                <a:spcPts val="0"/>
              </a:spcAft>
              <a:buSzPts val="1300"/>
              <a:buChar char="●"/>
            </a:pPr>
            <a:r>
              <a:rPr lang="en"/>
              <a:t>Allows you to schedule, track hours and benefits, administer payroll and maintain staff information easily and seamlessly.</a:t>
            </a:r>
            <a:endParaRPr/>
          </a:p>
          <a:p>
            <a:pPr indent="-311150" lvl="0" marL="457200" rtl="0" algn="l">
              <a:spcBef>
                <a:spcPts val="0"/>
              </a:spcBef>
              <a:spcAft>
                <a:spcPts val="0"/>
              </a:spcAft>
              <a:buSzPts val="1300"/>
              <a:buChar char="●"/>
            </a:pPr>
            <a:r>
              <a:rPr lang="en"/>
              <a:t>Maintain payroll records, calculate paychecks, and generate reports and insights for your back-office needs. </a:t>
            </a:r>
            <a:endParaRPr/>
          </a:p>
          <a:p>
            <a:pPr indent="-311150" lvl="0" marL="457200" rtl="0" algn="l">
              <a:spcBef>
                <a:spcPts val="0"/>
              </a:spcBef>
              <a:spcAft>
                <a:spcPts val="0"/>
              </a:spcAft>
              <a:buSzPts val="1300"/>
              <a:buChar char="●"/>
            </a:pPr>
            <a:r>
              <a:rPr lang="en"/>
              <a:t>Customize your staff’s access to the data and functionality available in the Procare platform. Assign levels of authorization based on staff’s roles and responsibilities.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1" name="Shape 511"/>
        <p:cNvGrpSpPr/>
        <p:nvPr/>
      </p:nvGrpSpPr>
      <p:grpSpPr>
        <a:xfrm>
          <a:off x="0" y="0"/>
          <a:ext cx="0" cy="0"/>
          <a:chOff x="0" y="0"/>
          <a:chExt cx="0" cy="0"/>
        </a:xfrm>
      </p:grpSpPr>
      <p:sp>
        <p:nvSpPr>
          <p:cNvPr id="512" name="Google Shape;512;p51"/>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Procare Demo	</a:t>
            </a:r>
            <a:endParaRPr/>
          </a:p>
        </p:txBody>
      </p:sp>
      <p:sp>
        <p:nvSpPr>
          <p:cNvPr id="513" name="Google Shape;513;p5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Check out their Demo on this </a:t>
            </a:r>
            <a:r>
              <a:rPr lang="en" u="sng">
                <a:solidFill>
                  <a:schemeClr val="hlink"/>
                </a:solidFill>
                <a:hlinkClick r:id="rId3"/>
              </a:rPr>
              <a:t>Youtube Channel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Virginia Child Care Licensing Overview</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
        <p:nvSpPr>
          <p:cNvPr id="296" name="Google Shape;296;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Child care licensing in Virginia is managed by the Division of Child Care and Early Childhood Development (OECD).</a:t>
            </a:r>
            <a:endParaRPr/>
          </a:p>
          <a:p>
            <a:pPr indent="0" lvl="0" marL="0" rtl="0" algn="l">
              <a:spcBef>
                <a:spcPts val="1200"/>
              </a:spcBef>
              <a:spcAft>
                <a:spcPts val="0"/>
              </a:spcAft>
              <a:buNone/>
            </a:pPr>
            <a:r>
              <a:rPr lang="en"/>
              <a:t>Two types of child care licenses:</a:t>
            </a:r>
            <a:endParaRPr/>
          </a:p>
          <a:p>
            <a:pPr indent="-311150" lvl="0" marL="457200" rtl="0" algn="l">
              <a:spcBef>
                <a:spcPts val="1200"/>
              </a:spcBef>
              <a:spcAft>
                <a:spcPts val="0"/>
              </a:spcAft>
              <a:buSzPts val="1300"/>
              <a:buChar char="●"/>
            </a:pPr>
            <a:r>
              <a:rPr b="1" lang="en"/>
              <a:t>A Family Day Home (FDH) </a:t>
            </a:r>
            <a:r>
              <a:rPr lang="en"/>
              <a:t>is a daycare program in either the care provider’s residence, or that of any of the children in care. </a:t>
            </a:r>
            <a:endParaRPr/>
          </a:p>
          <a:p>
            <a:pPr indent="-311150" lvl="0" marL="457200" rtl="0" algn="l">
              <a:spcBef>
                <a:spcPts val="0"/>
              </a:spcBef>
              <a:spcAft>
                <a:spcPts val="0"/>
              </a:spcAft>
              <a:buSzPts val="1300"/>
              <a:buChar char="●"/>
            </a:pPr>
            <a:r>
              <a:rPr b="1" lang="en"/>
              <a:t>A Child Day Center (CDC)</a:t>
            </a:r>
            <a:r>
              <a:rPr lang="en"/>
              <a:t> license applies to programs that provide daycare for at least two children in a facility other than the residence of the provider or a child in care, or for more than 12 children in any type of facility.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52"/>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Kangarootime</a:t>
            </a:r>
            <a:endParaRPr/>
          </a:p>
        </p:txBody>
      </p:sp>
      <p:sp>
        <p:nvSpPr>
          <p:cNvPr id="519" name="Google Shape;519;p52"/>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Check out their Demo on this </a:t>
            </a:r>
            <a:r>
              <a:rPr lang="en" u="sng">
                <a:solidFill>
                  <a:schemeClr val="hlink"/>
                </a:solidFill>
                <a:hlinkClick r:id="rId3"/>
              </a:rPr>
              <a:t>Youtube Channel</a:t>
            </a:r>
            <a:endParaRPr/>
          </a:p>
        </p:txBody>
      </p:sp>
      <p:pic>
        <p:nvPicPr>
          <p:cNvPr id="520" name="Google Shape;520;p52"/>
          <p:cNvPicPr preferRelativeResize="0"/>
          <p:nvPr/>
        </p:nvPicPr>
        <p:blipFill>
          <a:blip r:embed="rId4">
            <a:alphaModFix/>
          </a:blip>
          <a:stretch>
            <a:fillRect/>
          </a:stretch>
        </p:blipFill>
        <p:spPr>
          <a:xfrm>
            <a:off x="1365451" y="1354825"/>
            <a:ext cx="6104175" cy="36401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5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ChildCare Manager - SmartCare</a:t>
            </a:r>
            <a:endParaRPr/>
          </a:p>
        </p:txBody>
      </p:sp>
      <p:sp>
        <p:nvSpPr>
          <p:cNvPr id="526" name="Google Shape;526;p53"/>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Check out their Demo on this </a:t>
            </a:r>
            <a:r>
              <a:rPr lang="en" u="sng">
                <a:solidFill>
                  <a:schemeClr val="hlink"/>
                </a:solidFill>
                <a:hlinkClick r:id="rId3"/>
              </a:rPr>
              <a:t>Youtube Channel</a:t>
            </a:r>
            <a:endParaRPr/>
          </a:p>
        </p:txBody>
      </p:sp>
      <p:pic>
        <p:nvPicPr>
          <p:cNvPr id="527" name="Google Shape;527;p53"/>
          <p:cNvPicPr preferRelativeResize="0"/>
          <p:nvPr/>
        </p:nvPicPr>
        <p:blipFill>
          <a:blip r:embed="rId4">
            <a:alphaModFix/>
          </a:blip>
          <a:stretch>
            <a:fillRect/>
          </a:stretch>
        </p:blipFill>
        <p:spPr>
          <a:xfrm>
            <a:off x="1303800" y="1515388"/>
            <a:ext cx="6381750" cy="29051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5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Next Topics to Cover</a:t>
            </a:r>
            <a:endParaRPr/>
          </a:p>
        </p:txBody>
      </p:sp>
      <p:sp>
        <p:nvSpPr>
          <p:cNvPr id="533" name="Google Shape;533;p5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Market Study</a:t>
            </a:r>
            <a:endParaRPr/>
          </a:p>
          <a:p>
            <a:pPr indent="-311150" lvl="0" marL="457200" rtl="0" algn="l">
              <a:spcBef>
                <a:spcPts val="0"/>
              </a:spcBef>
              <a:spcAft>
                <a:spcPts val="0"/>
              </a:spcAft>
              <a:buSzPts val="1300"/>
              <a:buChar char="●"/>
            </a:pPr>
            <a:r>
              <a:rPr lang="en"/>
              <a:t>Staff Requirements and Median Pay</a:t>
            </a:r>
            <a:endParaRPr/>
          </a:p>
          <a:p>
            <a:pPr indent="-311150" lvl="0" marL="457200" rtl="0" algn="l">
              <a:spcBef>
                <a:spcPts val="0"/>
              </a:spcBef>
              <a:spcAft>
                <a:spcPts val="0"/>
              </a:spcAft>
              <a:buSzPts val="1300"/>
              <a:buChar char="●"/>
            </a:pPr>
            <a:r>
              <a:rPr lang="en"/>
              <a:t>Operating Expenses and Subscription Cost</a:t>
            </a:r>
            <a:endParaRPr/>
          </a:p>
          <a:p>
            <a:pPr indent="-311150" lvl="0" marL="457200" rtl="0" algn="l">
              <a:spcBef>
                <a:spcPts val="0"/>
              </a:spcBef>
              <a:spcAft>
                <a:spcPts val="0"/>
              </a:spcAft>
              <a:buSzPts val="1300"/>
              <a:buChar char="●"/>
            </a:pPr>
            <a:r>
              <a:rPr lang="en"/>
              <a:t>Marketing Strategy</a:t>
            </a:r>
            <a:endParaRPr/>
          </a:p>
          <a:p>
            <a:pPr indent="-311150" lvl="0" marL="457200" rtl="0" algn="l">
              <a:spcBef>
                <a:spcPts val="0"/>
              </a:spcBef>
              <a:spcAft>
                <a:spcPts val="0"/>
              </a:spcAft>
              <a:buSzPts val="1300"/>
              <a:buChar char="●"/>
            </a:pPr>
            <a:r>
              <a:rPr lang="en"/>
              <a:t>Creation of Business Plan (With Financial Projections)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5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539" name="Google Shape;539;p55"/>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Virginia Child Care Licensing Overview</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02" name="Google Shape;302;p17"/>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fontScale="70000"/>
          </a:bodyPr>
          <a:lstStyle/>
          <a:p>
            <a:pPr indent="-286385" lvl="0" marL="457200" rtl="0" algn="l">
              <a:spcBef>
                <a:spcPts val="0"/>
              </a:spcBef>
              <a:spcAft>
                <a:spcPts val="0"/>
              </a:spcAft>
              <a:buSzPct val="100000"/>
              <a:buChar char="●"/>
            </a:pPr>
            <a:r>
              <a:rPr b="1" lang="en"/>
              <a:t>A child day program</a:t>
            </a:r>
            <a:r>
              <a:rPr lang="en"/>
              <a:t> is a </a:t>
            </a:r>
            <a:r>
              <a:rPr b="1" lang="en"/>
              <a:t>regularly operating service arrangement</a:t>
            </a:r>
            <a:r>
              <a:rPr lang="en"/>
              <a:t> for children where, during the absence of a parent or guardian, a person or organization has agreed </a:t>
            </a:r>
            <a:r>
              <a:rPr b="1" lang="en"/>
              <a:t>t</a:t>
            </a:r>
            <a:r>
              <a:rPr b="1" lang="en"/>
              <a:t>o assume responsibility for the supervision, protection and well-being of a child under the age of 13 years </a:t>
            </a:r>
            <a:r>
              <a:rPr lang="en"/>
              <a:t>for less than a 24-hour period.</a:t>
            </a:r>
            <a:endParaRPr/>
          </a:p>
          <a:p>
            <a:pPr indent="0" lvl="0" marL="0" rtl="0" algn="l">
              <a:spcBef>
                <a:spcPts val="1200"/>
              </a:spcBef>
              <a:spcAft>
                <a:spcPts val="0"/>
              </a:spcAft>
              <a:buNone/>
            </a:pPr>
            <a:r>
              <a:t/>
            </a:r>
            <a:endParaRPr/>
          </a:p>
          <a:p>
            <a:pPr indent="-286385" lvl="0" marL="457200" rtl="0" algn="l">
              <a:spcBef>
                <a:spcPts val="1200"/>
              </a:spcBef>
              <a:spcAft>
                <a:spcPts val="0"/>
              </a:spcAft>
              <a:buSzPct val="100000"/>
              <a:buChar char="●"/>
            </a:pPr>
            <a:r>
              <a:rPr lang="en"/>
              <a:t>Virginia maintains a total of </a:t>
            </a:r>
            <a:r>
              <a:rPr b="1" lang="en"/>
              <a:t>eight regional licensing offices</a:t>
            </a:r>
            <a:r>
              <a:rPr lang="en"/>
              <a:t> which are located in Richmond, Fairfax, Warrenton, Virginia Beach, Newport News, Roanoke, Fishersville, and Abingdon.</a:t>
            </a:r>
            <a:endParaRPr/>
          </a:p>
          <a:p>
            <a:pPr indent="0" lvl="0" marL="0" rtl="0" algn="l">
              <a:spcBef>
                <a:spcPts val="1200"/>
              </a:spcBef>
              <a:spcAft>
                <a:spcPts val="0"/>
              </a:spcAft>
              <a:buNone/>
            </a:pPr>
            <a:r>
              <a:t/>
            </a:r>
            <a:endParaRPr/>
          </a:p>
          <a:p>
            <a:pPr indent="-286385" lvl="0" marL="457200" rtl="0" algn="l">
              <a:spcBef>
                <a:spcPts val="1200"/>
              </a:spcBef>
              <a:spcAft>
                <a:spcPts val="0"/>
              </a:spcAft>
              <a:buSzPct val="100000"/>
              <a:buChar char="●"/>
            </a:pPr>
            <a:r>
              <a:rPr lang="en"/>
              <a:t>Each office has at least one licensing administrator responsible for issuing licenses, overseeing licensing activities, and supervising licensing inspectors who are assigned to inspect and monitor children’s and/or adult programs.</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8"/>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2800">
                <a:solidFill>
                  <a:srgbClr val="FFFFFF"/>
                </a:solidFill>
              </a:rPr>
              <a:t>Licensing Steps</a:t>
            </a:r>
            <a:endParaRPr>
              <a:solidFill>
                <a:srgbClr val="FFFFFF"/>
              </a:solidFill>
            </a:endParaRPr>
          </a:p>
        </p:txBody>
      </p:sp>
      <p:sp>
        <p:nvSpPr>
          <p:cNvPr id="308" name="Google Shape;308;p18"/>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1. Understanding the License Requirements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4" name="Google Shape;314;p19"/>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en"/>
              <a:t>Review the following:</a:t>
            </a:r>
            <a:endParaRPr/>
          </a:p>
          <a:p>
            <a:pPr indent="-298450" lvl="1" marL="914400" rtl="0" algn="l">
              <a:spcBef>
                <a:spcPts val="0"/>
              </a:spcBef>
              <a:spcAft>
                <a:spcPts val="0"/>
              </a:spcAft>
              <a:buSzPts val="1100"/>
              <a:buAutoNum type="alphaLcPeriod"/>
            </a:pPr>
            <a:r>
              <a:rPr lang="en" u="sng">
                <a:solidFill>
                  <a:schemeClr val="hlink"/>
                </a:solidFill>
                <a:hlinkClick r:id="rId3"/>
              </a:rPr>
              <a:t>Welcome Letter</a:t>
            </a:r>
            <a:endParaRPr/>
          </a:p>
          <a:p>
            <a:pPr indent="-298450" lvl="1" marL="914400" rtl="0" algn="l">
              <a:spcBef>
                <a:spcPts val="0"/>
              </a:spcBef>
              <a:spcAft>
                <a:spcPts val="0"/>
              </a:spcAft>
              <a:buSzPts val="1100"/>
              <a:buAutoNum type="alphaLcPeriod"/>
            </a:pPr>
            <a:r>
              <a:rPr lang="en" u="sng">
                <a:solidFill>
                  <a:schemeClr val="hlink"/>
                </a:solidFill>
                <a:hlinkClick r:id="rId4"/>
              </a:rPr>
              <a:t>General Procedures for Information and Licensure</a:t>
            </a:r>
            <a:endParaRPr/>
          </a:p>
          <a:p>
            <a:pPr indent="-298450" lvl="1" marL="914400" rtl="0" algn="l">
              <a:spcBef>
                <a:spcPts val="0"/>
              </a:spcBef>
              <a:spcAft>
                <a:spcPts val="0"/>
              </a:spcAft>
              <a:buSzPts val="1100"/>
              <a:buAutoNum type="alphaLcPeriod"/>
            </a:pPr>
            <a:r>
              <a:rPr lang="en" u="sng">
                <a:solidFill>
                  <a:schemeClr val="hlink"/>
                </a:solidFill>
                <a:hlinkClick r:id="rId5"/>
              </a:rPr>
              <a:t>Online child care licensing presentation</a:t>
            </a:r>
            <a:r>
              <a:rPr lang="en"/>
              <a:t> (Phase I Training)</a:t>
            </a:r>
            <a:endParaRPr/>
          </a:p>
          <a:p>
            <a:pPr indent="-311150" lvl="0" marL="457200" rtl="0" algn="l">
              <a:spcBef>
                <a:spcPts val="0"/>
              </a:spcBef>
              <a:spcAft>
                <a:spcPts val="0"/>
              </a:spcAft>
              <a:buSzPts val="1300"/>
              <a:buAutoNum type="arabicPeriod"/>
            </a:pPr>
            <a:r>
              <a:rPr lang="en"/>
              <a:t>Schedule a free pre-licensure orientation session, known as Phase II training, with your </a:t>
            </a:r>
            <a:r>
              <a:rPr lang="en" u="sng">
                <a:solidFill>
                  <a:schemeClr val="hlink"/>
                </a:solidFill>
                <a:hlinkClick r:id="rId6"/>
              </a:rPr>
              <a:t>regional licensing </a:t>
            </a:r>
            <a:r>
              <a:rPr lang="en" u="sng">
                <a:solidFill>
                  <a:schemeClr val="hlink"/>
                </a:solidFill>
                <a:hlinkClick r:id="rId7"/>
              </a:rPr>
              <a:t>office</a:t>
            </a:r>
            <a:r>
              <a:rPr lang="en"/>
              <a:t>, or call 1-800-543-7545</a:t>
            </a:r>
            <a:endParaRPr/>
          </a:p>
          <a:p>
            <a:pPr indent="0" lvl="0" marL="45720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 2. Attend Phase II Training</a:t>
            </a:r>
            <a:endParaRPr/>
          </a:p>
        </p:txBody>
      </p:sp>
      <p:sp>
        <p:nvSpPr>
          <p:cNvPr id="320" name="Google Shape;320;p20"/>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The Phase II orientation session is conducted by state licensing inspectors, and is focused on exploring the Virginia state standards for your type of child care business. </a:t>
            </a:r>
            <a:endParaRPr/>
          </a:p>
          <a:p>
            <a:pPr indent="-311150" lvl="0" marL="457200" rtl="0" algn="l">
              <a:spcBef>
                <a:spcPts val="0"/>
              </a:spcBef>
              <a:spcAft>
                <a:spcPts val="0"/>
              </a:spcAft>
              <a:buSzPts val="1300"/>
              <a:buChar char="●"/>
            </a:pPr>
            <a:r>
              <a:rPr lang="en"/>
              <a:t>Will be conducted at your own home. This should be done 60 days prior to actual application.</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1"/>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Step 3. </a:t>
            </a:r>
            <a:r>
              <a:rPr lang="en"/>
              <a:t>Submit Your Child Care License Application</a:t>
            </a:r>
            <a:endParaRPr/>
          </a:p>
        </p:txBody>
      </p:sp>
      <p:sp>
        <p:nvSpPr>
          <p:cNvPr id="326" name="Google Shape;326;p21"/>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n"/>
              <a:t>After completing Phase II training, you can submit your completed application package to your regional licensing office. A complete application includes all of the attachments listed above, plus relevant fees made out to the Treasurer of Virginia. </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